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257" r:id="rId2"/>
    <p:sldId id="284" r:id="rId3"/>
    <p:sldId id="300" r:id="rId4"/>
    <p:sldId id="327" r:id="rId5"/>
    <p:sldId id="320" r:id="rId6"/>
    <p:sldId id="361" r:id="rId7"/>
    <p:sldId id="362" r:id="rId8"/>
    <p:sldId id="363" r:id="rId9"/>
    <p:sldId id="355" r:id="rId10"/>
    <p:sldId id="360" r:id="rId11"/>
    <p:sldId id="364" r:id="rId12"/>
    <p:sldId id="354" r:id="rId13"/>
    <p:sldId id="366" r:id="rId14"/>
    <p:sldId id="367" r:id="rId15"/>
    <p:sldId id="368" r:id="rId16"/>
    <p:sldId id="356" r:id="rId17"/>
    <p:sldId id="359" r:id="rId18"/>
    <p:sldId id="309" r:id="rId19"/>
    <p:sldId id="358" r:id="rId20"/>
    <p:sldId id="369" r:id="rId21"/>
    <p:sldId id="370" r:id="rId22"/>
    <p:sldId id="371" r:id="rId23"/>
    <p:sldId id="373" r:id="rId24"/>
    <p:sldId id="375" r:id="rId25"/>
    <p:sldId id="374" r:id="rId26"/>
    <p:sldId id="376" r:id="rId27"/>
    <p:sldId id="377" r:id="rId28"/>
    <p:sldId id="338" r:id="rId29"/>
    <p:sldId id="372" r:id="rId30"/>
    <p:sldId id="353" r:id="rId31"/>
    <p:sldId id="314" r:id="rId32"/>
    <p:sldId id="330" r:id="rId33"/>
    <p:sldId id="351" r:id="rId34"/>
    <p:sldId id="352" r:id="rId35"/>
    <p:sldId id="280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5854"/>
    <a:srgbClr val="408CB2"/>
    <a:srgbClr val="012345"/>
    <a:srgbClr val="B72717"/>
    <a:srgbClr val="D55B55"/>
    <a:srgbClr val="CF5B58"/>
    <a:srgbClr val="388CBB"/>
    <a:srgbClr val="FB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1" autoAdjust="0"/>
    <p:restoredTop sz="93540" autoAdjust="0"/>
  </p:normalViewPr>
  <p:slideViewPr>
    <p:cSldViewPr snapToGrid="0">
      <p:cViewPr varScale="1">
        <p:scale>
          <a:sx n="95" d="100"/>
          <a:sy n="95" d="100"/>
        </p:scale>
        <p:origin x="184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21AB30-81B5-4395-A442-FFBB2B1FB55A}" type="datetimeFigureOut">
              <a:rPr lang="en-US" smtClean="0"/>
              <a:t>5/10/25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B3F4A2-9641-41DC-86C4-BD6A70E581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52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background with buildings and leaves&#10;&#10;Description automatically generated">
            <a:extLst>
              <a:ext uri="{FF2B5EF4-FFF2-40B4-BE49-F238E27FC236}">
                <a16:creationId xmlns:a16="http://schemas.microsoft.com/office/drawing/2014/main" id="{07FA3EBA-9D6F-04F9-6CE5-A602CFB549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4899" y="-220"/>
            <a:ext cx="12192000" cy="6853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4000" b="1" spc="30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square with white text&#10;&#10;Description automatically generated">
            <a:extLst>
              <a:ext uri="{FF2B5EF4-FFF2-40B4-BE49-F238E27FC236}">
                <a16:creationId xmlns:a16="http://schemas.microsoft.com/office/drawing/2014/main" id="{FC9F17CD-DE3D-B3E8-C2D6-2F4D278978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" y="-1876"/>
            <a:ext cx="12192000" cy="68638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7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8EDF8E-B57E-DAB1-8B4D-82AAADC72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3" y="2426"/>
            <a:ext cx="12192000" cy="68638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58EDF8E-B57E-DAB1-8B4D-82AAADC724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63" y="2426"/>
            <a:ext cx="12192000" cy="6863882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35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background with buildings and leaves&#10;&#10;Description automatically generated">
            <a:extLst>
              <a:ext uri="{FF2B5EF4-FFF2-40B4-BE49-F238E27FC236}">
                <a16:creationId xmlns:a16="http://schemas.microsoft.com/office/drawing/2014/main" id="{7C0F235E-8343-EAB9-CF5D-4DA8BE3A65E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40" y="-2364"/>
            <a:ext cx="12192000" cy="6863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l">
              <a:defRPr sz="4000" b="1" spc="300">
                <a:latin typeface="Montserrat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 b="0">
                <a:latin typeface="Montserrat" panose="00000500000000000000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595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blue bookmarks and leaves&#10;&#10;Description automatically generated">
            <a:extLst>
              <a:ext uri="{FF2B5EF4-FFF2-40B4-BE49-F238E27FC236}">
                <a16:creationId xmlns:a16="http://schemas.microsoft.com/office/drawing/2014/main" id="{E2E02299-A0C6-20E3-2EEB-5156F37E8DC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771" y="-3634"/>
            <a:ext cx="12192000" cy="687404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5429" y="990192"/>
            <a:ext cx="10515600" cy="1325563"/>
          </a:xfrm>
        </p:spPr>
        <p:txBody>
          <a:bodyPr>
            <a:normAutofit/>
          </a:bodyPr>
          <a:lstStyle>
            <a:lvl1pPr>
              <a:defRPr sz="40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05449"/>
            <a:ext cx="10515600" cy="377151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95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blue rectangles and leaves&#10;&#10;Description automatically generated">
            <a:extLst>
              <a:ext uri="{FF2B5EF4-FFF2-40B4-BE49-F238E27FC236}">
                <a16:creationId xmlns:a16="http://schemas.microsoft.com/office/drawing/2014/main" id="{C34BD975-6500-3666-F92F-2A79410334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376" y="2251"/>
            <a:ext cx="12192000" cy="68537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6612" y="1947616"/>
            <a:ext cx="3932237" cy="1600200"/>
          </a:xfrm>
        </p:spPr>
        <p:txBody>
          <a:bodyPr anchor="b"/>
          <a:lstStyle>
            <a:lvl1pPr algn="r">
              <a:defRPr sz="32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4189" y="1703822"/>
            <a:ext cx="4369702" cy="3450356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3682314"/>
            <a:ext cx="3932237" cy="2186674"/>
          </a:xfrm>
        </p:spPr>
        <p:txBody>
          <a:bodyPr/>
          <a:lstStyle>
            <a:lvl1pPr marL="0" indent="0" algn="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0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ed square with white dots&#10;&#10;Description automatically generated">
            <a:extLst>
              <a:ext uri="{FF2B5EF4-FFF2-40B4-BE49-F238E27FC236}">
                <a16:creationId xmlns:a16="http://schemas.microsoft.com/office/drawing/2014/main" id="{4C1035D9-C20D-F805-5EDE-8E1E14FF66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" y="-934"/>
            <a:ext cx="12192000" cy="6863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40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square with white text&#10;&#10;Description automatically generated">
            <a:extLst>
              <a:ext uri="{FF2B5EF4-FFF2-40B4-BE49-F238E27FC236}">
                <a16:creationId xmlns:a16="http://schemas.microsoft.com/office/drawing/2014/main" id="{FF39A2E1-555F-D2C0-B5A6-42266345981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" y="-1876"/>
            <a:ext cx="12192000" cy="68638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 spc="3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square with white dots&#10;&#10;Description automatically generated">
            <a:extLst>
              <a:ext uri="{FF2B5EF4-FFF2-40B4-BE49-F238E27FC236}">
                <a16:creationId xmlns:a16="http://schemas.microsoft.com/office/drawing/2014/main" id="{FB6FD6E6-176E-CEE5-DBA6-4AC6A115ED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10" y="-934"/>
            <a:ext cx="12192000" cy="686388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5/10/25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Montserrat" panose="00000500000000000000" pitchFamily="50" charset="0"/>
              </a:defRPr>
            </a:lvl1pPr>
          </a:lstStyle>
          <a:p>
            <a:fld id="{846CE7D5-CF57-46EF-B807-FDD0502418D4}" type="datetimeFigureOut">
              <a:rPr lang="en-US" smtClean="0"/>
              <a:pPr/>
              <a:t>5/10/25</a:t>
            </a:fld>
            <a:endParaRPr lang="en-US"/>
          </a:p>
        </p:txBody>
      </p:sp>
      <p:pic>
        <p:nvPicPr>
          <p:cNvPr id="7" name="Picture 6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B7EF01BE-1624-EFF7-E286-01628150B1D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0297160" y="6196965"/>
            <a:ext cx="1889760" cy="6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73" r:id="rId4"/>
    <p:sldLayoutId id="2147483669" r:id="rId5"/>
    <p:sldLayoutId id="2147483663" r:id="rId6"/>
    <p:sldLayoutId id="2147483664" r:id="rId7"/>
    <p:sldLayoutId id="2147483665" r:id="rId8"/>
    <p:sldLayoutId id="2147483667" r:id="rId9"/>
    <p:sldLayoutId id="2147483674" r:id="rId10"/>
    <p:sldLayoutId id="2147483666" r:id="rId11"/>
    <p:sldLayoutId id="214748368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Montserrat" panose="00000500000000000000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ontser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logo with a train&#10;&#10;Description automatically generated">
            <a:extLst>
              <a:ext uri="{FF2B5EF4-FFF2-40B4-BE49-F238E27FC236}">
                <a16:creationId xmlns:a16="http://schemas.microsoft.com/office/drawing/2014/main" id="{37972AC2-79BF-8B2C-5289-58083470C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545" y="863985"/>
            <a:ext cx="3258910" cy="25650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ABD829-4432-C48C-EBAD-4A997E81B9EC}"/>
              </a:ext>
            </a:extLst>
          </p:cNvPr>
          <p:cNvSpPr txBox="1"/>
          <p:nvPr/>
        </p:nvSpPr>
        <p:spPr>
          <a:xfrm>
            <a:off x="1577163" y="3909857"/>
            <a:ext cx="903767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pc="300" dirty="0">
                <a:solidFill>
                  <a:schemeClr val="bg1"/>
                </a:solidFill>
                <a:latin typeface="Montserrat ExtraBold" panose="020F0502020204030204" pitchFamily="2" charset="0"/>
              </a:rPr>
              <a:t>STATEWIDE MEETING</a:t>
            </a:r>
          </a:p>
          <a:p>
            <a:pPr algn="ctr"/>
            <a:r>
              <a:rPr lang="en-US" sz="3600" b="1" spc="300" dirty="0">
                <a:solidFill>
                  <a:schemeClr val="bg1"/>
                </a:solidFill>
                <a:latin typeface="Montserrat" panose="00000500000000000000" pitchFamily="2" charset="0"/>
              </a:rPr>
              <a:t>May 10, 2025</a:t>
            </a:r>
          </a:p>
        </p:txBody>
      </p:sp>
    </p:spTree>
    <p:extLst>
      <p:ext uri="{BB962C8B-B14F-4D97-AF65-F5344CB8AC3E}">
        <p14:creationId xmlns:p14="http://schemas.microsoft.com/office/powerpoint/2010/main" val="3994541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35EAF-6732-2C7E-8A45-E2F767514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CFC4D1F6-4363-9714-FE0C-A83D5B32820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190A7C-97EF-A007-4505-4291A2C66AF0}"/>
              </a:ext>
            </a:extLst>
          </p:cNvPr>
          <p:cNvSpPr txBox="1"/>
          <p:nvPr/>
        </p:nvSpPr>
        <p:spPr>
          <a:xfrm>
            <a:off x="990600" y="2352270"/>
            <a:ext cx="105155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“Access Ohio guides, informs, and supports ODOT’s strategic direction by analyzing Ohio’s existing and future transportation needs, system conditions and performance. 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Access Ohio informs strategic policy, informs capital investment decisions and supports advancement of ODOT’s mission and vision.”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582371D-ABBA-961E-7950-D0AD7FDD8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826091"/>
            <a:ext cx="10515600" cy="1325563"/>
          </a:xfrm>
        </p:spPr>
        <p:txBody>
          <a:bodyPr/>
          <a:lstStyle/>
          <a:p>
            <a:r>
              <a:rPr lang="en-US" dirty="0"/>
              <a:t>Mission</a:t>
            </a:r>
          </a:p>
        </p:txBody>
      </p:sp>
    </p:spTree>
    <p:extLst>
      <p:ext uri="{BB962C8B-B14F-4D97-AF65-F5344CB8AC3E}">
        <p14:creationId xmlns:p14="http://schemas.microsoft.com/office/powerpoint/2010/main" val="64147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E4734-E5B4-77D3-4AB7-6073BA17BF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D1BBE9AD-6E6B-F54F-E7E5-A965348316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4CF736-E7EC-8B57-4C22-6D4C67DEF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30" y="2379808"/>
            <a:ext cx="10939939" cy="2972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5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5BA4F-7D8D-CBC0-04CE-62B07B160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A2CD2-9933-FBCF-ED87-625BC70022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A6F0020-38D2-76AF-8985-EA40CFE16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O50 graphic schedule">
            <a:extLst>
              <a:ext uri="{FF2B5EF4-FFF2-40B4-BE49-F238E27FC236}">
                <a16:creationId xmlns:a16="http://schemas.microsoft.com/office/drawing/2014/main" id="{030F69FF-EB3A-DE4D-8596-B539D9CCB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97" y="609600"/>
            <a:ext cx="11578206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411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D88E5B-2F03-178B-3AD6-3A386F4CC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E43ABDE1-3E49-3715-CB48-35041802E5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36E41E-3123-A268-3363-608FAADB3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826091"/>
            <a:ext cx="10515600" cy="1325563"/>
          </a:xfrm>
        </p:spPr>
        <p:txBody>
          <a:bodyPr/>
          <a:lstStyle/>
          <a:p>
            <a:r>
              <a:rPr lang="en-US" dirty="0"/>
              <a:t>ODOT Draft Goals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00D3BC-0F51-C1F8-37A6-ACC1A93CB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366682"/>
            <a:ext cx="4622800" cy="3327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2B6FBD2-10E8-E90F-B8E8-979C9F194DBB}"/>
              </a:ext>
            </a:extLst>
          </p:cNvPr>
          <p:cNvSpPr txBox="1"/>
          <p:nvPr/>
        </p:nvSpPr>
        <p:spPr>
          <a:xfrm>
            <a:off x="990601" y="2352270"/>
            <a:ext cx="49530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Based on review of state, regional and local plans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Refined through stakeholder and public input</a:t>
            </a:r>
          </a:p>
        </p:txBody>
      </p:sp>
    </p:spTree>
    <p:extLst>
      <p:ext uri="{BB962C8B-B14F-4D97-AF65-F5344CB8AC3E}">
        <p14:creationId xmlns:p14="http://schemas.microsoft.com/office/powerpoint/2010/main" val="17735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23244F-167F-53AE-C26D-952AEBBA2D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87717BC4-FA9D-445F-D4EE-FF2A793989E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335778-10FD-F49A-ABBF-0160D92F8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826091"/>
            <a:ext cx="10515600" cy="1325563"/>
          </a:xfrm>
        </p:spPr>
        <p:txBody>
          <a:bodyPr/>
          <a:lstStyle/>
          <a:p>
            <a:r>
              <a:rPr lang="en-US" dirty="0"/>
              <a:t>ODOT Transportation Survey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718BB3-8C04-2199-4961-AFCEA17FB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87" y="2613819"/>
            <a:ext cx="8013625" cy="13255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444943-CE47-7696-686C-934AEC331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8538" y="4264584"/>
            <a:ext cx="2008228" cy="18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6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9900C-7D81-322A-1956-3BA1B295AB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3B706667-C47D-2FBB-2828-75766A25E4A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5248579-E10C-A9EA-C2F6-1B7D041E39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826091"/>
            <a:ext cx="10515600" cy="1325563"/>
          </a:xfrm>
        </p:spPr>
        <p:txBody>
          <a:bodyPr/>
          <a:lstStyle/>
          <a:p>
            <a:r>
              <a:rPr lang="en-US" dirty="0"/>
              <a:t>ODOT Transportation Survey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ED8653-DE2D-D1A2-83BF-E01F2457F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697" y="2501277"/>
            <a:ext cx="8240432" cy="397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16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33CA7D-6183-3C20-EE17-445C709C6C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D6393-6AED-8416-C58E-0D2440DAB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AAO’s Goals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08EA41-6210-ACD5-409A-9330C5877F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2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B98D3-7E49-DFFD-795E-95926EEBCC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F452D308-9F48-9CFE-D1E8-8C80D913197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0AEAF2E-E94E-C184-921F-31DB53CB9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17" y="1841923"/>
            <a:ext cx="4929313" cy="238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F798F2F-2890-6341-169C-B005C17F8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840" y="3429000"/>
            <a:ext cx="4929313" cy="238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BFA3850-7044-80F6-1FAB-F2645077D5A2}"/>
              </a:ext>
            </a:extLst>
          </p:cNvPr>
          <p:cNvCxnSpPr>
            <a:cxnSpLocks/>
          </p:cNvCxnSpPr>
          <p:nvPr/>
        </p:nvCxnSpPr>
        <p:spPr>
          <a:xfrm>
            <a:off x="4862246" y="3986085"/>
            <a:ext cx="1734109" cy="514795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New Acela Fleet | Amtrak">
            <a:extLst>
              <a:ext uri="{FF2B5EF4-FFF2-40B4-BE49-F238E27FC236}">
                <a16:creationId xmlns:a16="http://schemas.microsoft.com/office/drawing/2014/main" id="{ECD7AA10-478E-58A9-6CFF-D7823B1A60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100" r="91900">
                        <a14:foregroundMark x1="9100" y1="66400" x2="9100" y2="66400"/>
                        <a14:foregroundMark x1="28500" y1="67733" x2="28500" y2="67733"/>
                        <a14:foregroundMark x1="30500" y1="70133" x2="37000" y2="69067"/>
                        <a14:foregroundMark x1="40850" y1="70133" x2="83850" y2="60800"/>
                        <a14:foregroundMark x1="83850" y1="60800" x2="91900" y2="54267"/>
                        <a14:foregroundMark x1="91900" y1="54267" x2="908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424">
            <a:off x="8195823" y="4092093"/>
            <a:ext cx="3722642" cy="139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46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93300-70A5-6CFA-B6FE-1607B52A6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 Long-Term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F32D55-928D-F73D-8769-45AB2E857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448"/>
            <a:ext cx="5105400" cy="4229031"/>
          </a:xfrm>
        </p:spPr>
        <p:txBody>
          <a:bodyPr>
            <a:normAutofit/>
          </a:bodyPr>
          <a:lstStyle/>
          <a:p>
            <a:r>
              <a:rPr lang="en-US" dirty="0"/>
              <a:t>Intercity rail connectivity</a:t>
            </a:r>
          </a:p>
          <a:p>
            <a:r>
              <a:rPr lang="en-US" dirty="0"/>
              <a:t>Improvements to regional bus network</a:t>
            </a:r>
          </a:p>
          <a:p>
            <a:pPr lvl="1"/>
            <a:r>
              <a:rPr lang="en-US" dirty="0"/>
              <a:t>Amtrak Thruway, Greyhound, Megabus (??)</a:t>
            </a:r>
          </a:p>
          <a:p>
            <a:r>
              <a:rPr lang="en-US" dirty="0"/>
              <a:t>Bike + Pedestrian safety in our cities &amp; towns</a:t>
            </a:r>
          </a:p>
          <a:p>
            <a:r>
              <a:rPr lang="en-US" dirty="0"/>
              <a:t>Support for local transit agencies</a:t>
            </a: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9A4E86F-DFBC-E3C6-3458-3E3448E8A0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map of the state of ohio&#10;&#10;AI-generated content may be incorrect.">
            <a:extLst>
              <a:ext uri="{FF2B5EF4-FFF2-40B4-BE49-F238E27FC236}">
                <a16:creationId xmlns:a16="http://schemas.microsoft.com/office/drawing/2014/main" id="{39D723E9-3A9D-821C-191F-539B2E2D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29" y="2405449"/>
            <a:ext cx="5865303" cy="32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19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28794A-9571-75B1-DF01-FB9D9A2A4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37A8B-BD65-2BDA-F28D-D962C13E5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 Long-Term Priorities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31780-CA6F-F35C-0AB8-320975A90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449"/>
            <a:ext cx="4831080" cy="3771514"/>
          </a:xfrm>
        </p:spPr>
        <p:txBody>
          <a:bodyPr/>
          <a:lstStyle/>
          <a:p>
            <a:r>
              <a:rPr lang="en-US" dirty="0"/>
              <a:t>Policies to change public perception on transportation</a:t>
            </a:r>
          </a:p>
          <a:p>
            <a:r>
              <a:rPr lang="en-US" dirty="0"/>
              <a:t>Make busses approachable</a:t>
            </a:r>
          </a:p>
          <a:p>
            <a:r>
              <a:rPr lang="en-US" dirty="0"/>
              <a:t>Development practices to support high-density </a:t>
            </a:r>
            <a:r>
              <a:rPr lang="en-US" dirty="0" err="1"/>
              <a:t>transportationt</a:t>
            </a:r>
            <a:endParaRPr lang="en-US" dirty="0"/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D42CA4E2-EA9C-9359-45FA-E9FCBA08860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map of the state of ohio&#10;&#10;AI-generated content may be incorrect.">
            <a:extLst>
              <a:ext uri="{FF2B5EF4-FFF2-40B4-BE49-F238E27FC236}">
                <a16:creationId xmlns:a16="http://schemas.microsoft.com/office/drawing/2014/main" id="{380D5A8F-2C60-77A2-925A-71F091314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29" y="2405449"/>
            <a:ext cx="5865303" cy="329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3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936383-0148-EDB4-A555-E8A1C90D14CC}"/>
              </a:ext>
            </a:extLst>
          </p:cNvPr>
          <p:cNvSpPr txBox="1"/>
          <p:nvPr/>
        </p:nvSpPr>
        <p:spPr>
          <a:xfrm>
            <a:off x="1201479" y="2115879"/>
            <a:ext cx="956930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0" b="1" spc="80" dirty="0">
                <a:solidFill>
                  <a:srgbClr val="408CB2"/>
                </a:solidFill>
                <a:latin typeface="Montserrat" panose="00000500000000000000" pitchFamily="2" charset="0"/>
              </a:rPr>
              <a:t>WELCOME! </a:t>
            </a:r>
          </a:p>
        </p:txBody>
      </p:sp>
    </p:spTree>
    <p:extLst>
      <p:ext uri="{BB962C8B-B14F-4D97-AF65-F5344CB8AC3E}">
        <p14:creationId xmlns:p14="http://schemas.microsoft.com/office/powerpoint/2010/main" val="361087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554E14-CD61-B94B-CF4A-6558A9C6D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1D43-3A84-A247-46B3-E1BD10B97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 Requested!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CE780-EBD1-5E47-153C-00A6459369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2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3D8E2-5B05-7DAD-44A5-1A1BE3210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7BBE9-3A02-E024-464A-73FF3E9AA8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726" y="613709"/>
            <a:ext cx="7967756" cy="576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7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CE9041-EF0A-D87F-4332-E641B97CE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Printable State Of Ohio Map">
            <a:extLst>
              <a:ext uri="{FF2B5EF4-FFF2-40B4-BE49-F238E27FC236}">
                <a16:creationId xmlns:a16="http://schemas.microsoft.com/office/drawing/2014/main" id="{49327D81-A832-7659-3BED-6E884ABF7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45" y="215153"/>
            <a:ext cx="8309143" cy="652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1BF64C-A873-CE2E-D0CE-5262734D1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0462" y="1654549"/>
            <a:ext cx="730250" cy="590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026FA3-32F5-9137-1E97-9F4E3E11F2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225" y="4594432"/>
            <a:ext cx="730250" cy="590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D48ED4-8F04-2D89-5DBD-5C1C467C74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6907" y="6052297"/>
            <a:ext cx="730250" cy="590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E7D495-ADC9-D912-6257-09097DB1D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55" y="3615191"/>
            <a:ext cx="730250" cy="590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B0C338-C258-E265-8EAF-F5C4DB847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8863" y="912780"/>
            <a:ext cx="730250" cy="590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317D66-EA6D-B4CD-D7D4-DEBD6A3293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3988" y="1814243"/>
            <a:ext cx="730250" cy="5905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BAE4BD2-55A2-644B-8565-8FE0B882C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978" y="3429000"/>
            <a:ext cx="730250" cy="5905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91A064-3C5C-487C-D0B4-1E0031DD5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8334" y="2356984"/>
            <a:ext cx="730250" cy="5905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76BC38-9789-4843-4182-D0ECA135C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702" y="739548"/>
            <a:ext cx="730250" cy="61972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BF56135-D200-584B-63A3-5805317B1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334" y="3910466"/>
            <a:ext cx="730250" cy="6197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7114FC-FF21-A329-FBA5-D79B7C4C9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722" y="4898091"/>
            <a:ext cx="730250" cy="619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4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A1D22-FAAF-24EB-84B8-55BC6B61D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0618C-DBD7-6FCC-0C0A-1E4CCAD26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4C5FB4-37EC-B3BE-5E0A-9D3FD94DB9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5449"/>
            <a:ext cx="7418294" cy="3771514"/>
          </a:xfrm>
        </p:spPr>
        <p:txBody>
          <a:bodyPr>
            <a:normAutofit/>
          </a:bodyPr>
          <a:lstStyle/>
          <a:p>
            <a:r>
              <a:rPr lang="en-US" dirty="0"/>
              <a:t>30 Min Open House</a:t>
            </a:r>
          </a:p>
          <a:p>
            <a:r>
              <a:rPr lang="en-US" dirty="0"/>
              <a:t>30 Min Presentation</a:t>
            </a:r>
          </a:p>
          <a:p>
            <a:r>
              <a:rPr lang="en-US" dirty="0"/>
              <a:t>30 Min Q&amp;A</a:t>
            </a:r>
          </a:p>
          <a:p>
            <a:endParaRPr lang="en-US" dirty="0"/>
          </a:p>
          <a:p>
            <a:r>
              <a:rPr lang="en-US" dirty="0"/>
              <a:t>Talk with Statewide Project Leaders!</a:t>
            </a:r>
          </a:p>
          <a:p>
            <a:r>
              <a:rPr lang="en-US" dirty="0"/>
              <a:t>NO Public Speaking Required</a:t>
            </a: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C3B1D1E-90B7-DB86-BA64-E04807B1660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person looking at a poster&#10;&#10;AI-generated content may be incorrect.">
            <a:extLst>
              <a:ext uri="{FF2B5EF4-FFF2-40B4-BE49-F238E27FC236}">
                <a16:creationId xmlns:a16="http://schemas.microsoft.com/office/drawing/2014/main" id="{C75F4302-97F2-4836-1906-A9D267AFA3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433" y="1397000"/>
            <a:ext cx="2273300" cy="4064000"/>
          </a:xfrm>
          <a:prstGeom prst="rect">
            <a:avLst/>
          </a:prstGeom>
        </p:spPr>
      </p:pic>
      <p:pic>
        <p:nvPicPr>
          <p:cNvPr id="9" name="Picture 8" descr="A room with people sitting at tables&#10;&#10;AI-generated content may be incorrect.">
            <a:extLst>
              <a:ext uri="{FF2B5EF4-FFF2-40B4-BE49-F238E27FC236}">
                <a16:creationId xmlns:a16="http://schemas.microsoft.com/office/drawing/2014/main" id="{EC7CED4C-6ABF-FDED-9255-378EE5EBA3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564" y="1488077"/>
            <a:ext cx="3200400" cy="2400300"/>
          </a:xfrm>
          <a:prstGeom prst="rect">
            <a:avLst/>
          </a:prstGeom>
        </p:spPr>
      </p:pic>
      <p:pic>
        <p:nvPicPr>
          <p:cNvPr id="11" name="Picture 10" descr="A person and person standing in a room with chairs&#10;&#10;AI-generated content may be incorrect.">
            <a:extLst>
              <a:ext uri="{FF2B5EF4-FFF2-40B4-BE49-F238E27FC236}">
                <a16:creationId xmlns:a16="http://schemas.microsoft.com/office/drawing/2014/main" id="{5E92842B-D950-58B9-60B1-936C1909DE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179" y="3581400"/>
            <a:ext cx="2096832" cy="279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91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D83A1-411F-8F82-3379-0E9FD6D50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FF9BD-D23D-CE26-7E47-BDA468D79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House</a:t>
            </a:r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378F9CF-3749-2849-EE8F-7455F380EF1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A group of posters on tripod stand&#10;&#10;AI-generated content may be incorrect.">
            <a:extLst>
              <a:ext uri="{FF2B5EF4-FFF2-40B4-BE49-F238E27FC236}">
                <a16:creationId xmlns:a16="http://schemas.microsoft.com/office/drawing/2014/main" id="{C0098CD0-8B2E-0B0C-87EB-14A983FF5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6270" y="1963271"/>
            <a:ext cx="4724400" cy="3543300"/>
          </a:xfrm>
          <a:prstGeom prst="rect">
            <a:avLst/>
          </a:prstGeom>
        </p:spPr>
      </p:pic>
      <p:pic>
        <p:nvPicPr>
          <p:cNvPr id="10" name="Picture 9" descr="Several signs on easels&#10;&#10;AI-generated content may be incorrect.">
            <a:extLst>
              <a:ext uri="{FF2B5EF4-FFF2-40B4-BE49-F238E27FC236}">
                <a16:creationId xmlns:a16="http://schemas.microsoft.com/office/drawing/2014/main" id="{C5905F6C-190B-1105-D344-0FE77216C2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158" y="2684030"/>
            <a:ext cx="4955242" cy="3716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31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D91FF-08E0-0B94-B4DA-A31109CE7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7B989-534A-A4B6-0DB7-7CB5ACA35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3535C-1C3E-E644-2F13-4E6921DF0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05449"/>
            <a:ext cx="9126071" cy="3771514"/>
          </a:xfrm>
        </p:spPr>
        <p:txBody>
          <a:bodyPr/>
          <a:lstStyle/>
          <a:p>
            <a:r>
              <a:rPr lang="en-US" dirty="0"/>
              <a:t>One of a few opportunities for public input</a:t>
            </a:r>
          </a:p>
          <a:p>
            <a:r>
              <a:rPr lang="en-US" dirty="0"/>
              <a:t>Providing new perspectives to planning process</a:t>
            </a:r>
          </a:p>
          <a:p>
            <a:r>
              <a:rPr lang="en-US" dirty="0"/>
              <a:t>Ohio transportation echo chamber</a:t>
            </a: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7FBB229C-678B-BF94-89A2-E2B5CBC706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8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00981-7E2B-D45A-6072-3BDCDD996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AE45E7-A4C2-E92D-34BF-F84F4A687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this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010DAD-2E2B-0034-57A6-A630607D8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05449"/>
            <a:ext cx="9126071" cy="3771514"/>
          </a:xfrm>
        </p:spPr>
        <p:txBody>
          <a:bodyPr/>
          <a:lstStyle/>
          <a:p>
            <a:r>
              <a:rPr lang="en-US" dirty="0"/>
              <a:t>Opportunity for AAO to show we are STATEWIDE</a:t>
            </a:r>
          </a:p>
          <a:p>
            <a:r>
              <a:rPr lang="en-US" dirty="0"/>
              <a:t>Goal: Representation at all 12 events</a:t>
            </a:r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3C9F4D1F-C818-AC4E-71C8-50C130CCD4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3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E0D655-14C6-FF2E-0F4D-7BD7504C7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58EF4-5CEB-CD9B-9996-D83074D69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Call To 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A1063-372A-7473-CF7D-D777CF44AA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405449"/>
            <a:ext cx="9126071" cy="3771514"/>
          </a:xfrm>
        </p:spPr>
        <p:txBody>
          <a:bodyPr/>
          <a:lstStyle/>
          <a:p>
            <a:r>
              <a:rPr lang="en-US" dirty="0"/>
              <a:t>Attend your local event!</a:t>
            </a:r>
          </a:p>
          <a:p>
            <a:r>
              <a:rPr lang="en-US" dirty="0"/>
              <a:t>Invite (and pressure </a:t>
            </a:r>
            <a:r>
              <a:rPr lang="en-US" dirty="0">
                <a:sym typeface="Wingdings" pitchFamily="2" charset="2"/>
              </a:rPr>
              <a:t>) sympathetic friends</a:t>
            </a:r>
          </a:p>
          <a:p>
            <a:r>
              <a:rPr lang="en-US" dirty="0">
                <a:sym typeface="Wingdings" pitchFamily="2" charset="2"/>
              </a:rPr>
              <a:t>Pass along to people in:</a:t>
            </a:r>
          </a:p>
          <a:p>
            <a:pPr lvl="1"/>
            <a:r>
              <a:rPr lang="en-US" dirty="0">
                <a:sym typeface="Wingdings" pitchFamily="2" charset="2"/>
              </a:rPr>
              <a:t>Zanesville</a:t>
            </a:r>
          </a:p>
          <a:p>
            <a:pPr lvl="1"/>
            <a:r>
              <a:rPr lang="en-US" dirty="0">
                <a:sym typeface="Wingdings" pitchFamily="2" charset="2"/>
              </a:rPr>
              <a:t>Marietta</a:t>
            </a:r>
          </a:p>
          <a:p>
            <a:pPr lvl="1"/>
            <a:r>
              <a:rPr lang="en-US" dirty="0">
                <a:sym typeface="Wingdings" pitchFamily="2" charset="2"/>
              </a:rPr>
              <a:t>Youngstown</a:t>
            </a:r>
          </a:p>
          <a:p>
            <a:pPr lvl="1"/>
            <a:r>
              <a:rPr lang="en-US" dirty="0">
                <a:sym typeface="Wingdings" pitchFamily="2" charset="2"/>
              </a:rPr>
              <a:t>Ironton, OH / Huntington, WV</a:t>
            </a:r>
            <a:endParaRPr lang="en-US" dirty="0"/>
          </a:p>
          <a:p>
            <a:endParaRPr lang="en-US" dirty="0"/>
          </a:p>
        </p:txBody>
      </p:sp>
      <p:sp>
        <p:nvSpPr>
          <p:cNvPr id="4" name="AutoShape 2">
            <a:extLst>
              <a:ext uri="{FF2B5EF4-FFF2-40B4-BE49-F238E27FC236}">
                <a16:creationId xmlns:a16="http://schemas.microsoft.com/office/drawing/2014/main" id="{48D5CBB6-2767-3025-0094-93DB8368661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91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9D96FF-64E2-B28E-B711-69A88303E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0943-62E1-A7A2-1BA0-C0781B824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News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0A619-5A44-D140-DBE5-E3FE64FF76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Updates from our Executive Director</a:t>
            </a:r>
          </a:p>
        </p:txBody>
      </p:sp>
      <p:pic>
        <p:nvPicPr>
          <p:cNvPr id="20482" name="Picture 2" descr="Image">
            <a:extLst>
              <a:ext uri="{FF2B5EF4-FFF2-40B4-BE49-F238E27FC236}">
                <a16:creationId xmlns:a16="http://schemas.microsoft.com/office/drawing/2014/main" id="{605533A8-B891-BD13-85B5-51CABE1B6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1178485"/>
            <a:ext cx="3683374" cy="491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F1EBC33D-844C-19A5-3E34-C489D39ED5F6}"/>
              </a:ext>
            </a:extLst>
          </p:cNvPr>
          <p:cNvSpPr/>
          <p:nvPr/>
        </p:nvSpPr>
        <p:spPr>
          <a:xfrm>
            <a:off x="9305364" y="35485"/>
            <a:ext cx="2191871" cy="146572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DE2E696-2982-D7F4-76F2-3FDE5A03933B}"/>
              </a:ext>
            </a:extLst>
          </p:cNvPr>
          <p:cNvSpPr/>
          <p:nvPr/>
        </p:nvSpPr>
        <p:spPr>
          <a:xfrm>
            <a:off x="8633012" y="1519517"/>
            <a:ext cx="94129" cy="1489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BFC11DB-910C-F2E6-7A5D-F95C2D155C92}"/>
              </a:ext>
            </a:extLst>
          </p:cNvPr>
          <p:cNvSpPr/>
          <p:nvPr/>
        </p:nvSpPr>
        <p:spPr>
          <a:xfrm>
            <a:off x="8821271" y="1284636"/>
            <a:ext cx="147918" cy="216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7E4ACC7-2F61-1282-7F28-F2199CA41599}"/>
              </a:ext>
            </a:extLst>
          </p:cNvPr>
          <p:cNvSpPr/>
          <p:nvPr/>
        </p:nvSpPr>
        <p:spPr>
          <a:xfrm>
            <a:off x="9090211" y="1185114"/>
            <a:ext cx="242047" cy="2842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New Acela Fleet | Amtrak">
            <a:extLst>
              <a:ext uri="{FF2B5EF4-FFF2-40B4-BE49-F238E27FC236}">
                <a16:creationId xmlns:a16="http://schemas.microsoft.com/office/drawing/2014/main" id="{4E0ACE1E-F892-5337-7B77-8B3ED4EFD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100" r="91900">
                        <a14:foregroundMark x1="9100" y1="66400" x2="9100" y2="66400"/>
                        <a14:foregroundMark x1="28500" y1="67733" x2="28500" y2="67733"/>
                        <a14:foregroundMark x1="30500" y1="70133" x2="37000" y2="69067"/>
                        <a14:foregroundMark x1="40850" y1="70133" x2="83850" y2="60800"/>
                        <a14:foregroundMark x1="83850" y1="60800" x2="91900" y2="54267"/>
                        <a14:foregroundMark x1="91900" y1="54267" x2="90800" y2="528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424">
            <a:off x="9395165" y="304604"/>
            <a:ext cx="2012268" cy="75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loud 13">
            <a:extLst>
              <a:ext uri="{FF2B5EF4-FFF2-40B4-BE49-F238E27FC236}">
                <a16:creationId xmlns:a16="http://schemas.microsoft.com/office/drawing/2014/main" id="{6E382810-06DE-3E00-FCFC-7D0FEB3860A2}"/>
              </a:ext>
            </a:extLst>
          </p:cNvPr>
          <p:cNvSpPr/>
          <p:nvPr/>
        </p:nvSpPr>
        <p:spPr>
          <a:xfrm>
            <a:off x="3968634" y="63950"/>
            <a:ext cx="2191871" cy="1465729"/>
          </a:xfrm>
          <a:prstGeom prst="cloud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E737975-0B2F-8182-2C48-8898D44AB37B}"/>
              </a:ext>
            </a:extLst>
          </p:cNvPr>
          <p:cNvSpPr/>
          <p:nvPr/>
        </p:nvSpPr>
        <p:spPr>
          <a:xfrm>
            <a:off x="6899836" y="1415869"/>
            <a:ext cx="94129" cy="148993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0376295-CA4D-E83F-1A3B-FC8493C73B6C}"/>
              </a:ext>
            </a:extLst>
          </p:cNvPr>
          <p:cNvSpPr/>
          <p:nvPr/>
        </p:nvSpPr>
        <p:spPr>
          <a:xfrm>
            <a:off x="6624638" y="1285736"/>
            <a:ext cx="147918" cy="216578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271636-4A95-15BA-1752-D8EBBA1A3738}"/>
              </a:ext>
            </a:extLst>
          </p:cNvPr>
          <p:cNvSpPr/>
          <p:nvPr/>
        </p:nvSpPr>
        <p:spPr>
          <a:xfrm>
            <a:off x="6236121" y="1065365"/>
            <a:ext cx="242047" cy="28425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775258-89EE-33E7-1969-5D2B79E470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2754" y="351571"/>
            <a:ext cx="1072776" cy="975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1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5315E-7297-E71E-0770-DC0035652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A9D11DA-349D-69E3-F5EF-4E71AC611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671" y="833719"/>
            <a:ext cx="4419600" cy="27622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8855A5C-4550-B038-EDE2-80810260A2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218" y="442259"/>
            <a:ext cx="3216088" cy="50028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BFA397-91CB-23AB-6DEC-EEB876A5F9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803" r="19962"/>
          <a:stretch/>
        </p:blipFill>
        <p:spPr>
          <a:xfrm>
            <a:off x="3671047" y="3280335"/>
            <a:ext cx="3442447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2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93D9-890A-B94D-8B22-D9E374EC4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92909"/>
            <a:ext cx="10515600" cy="2852737"/>
          </a:xfrm>
        </p:spPr>
        <p:txBody>
          <a:bodyPr anchor="t"/>
          <a:lstStyle/>
          <a:p>
            <a:r>
              <a:rPr lang="en-US" dirty="0"/>
              <a:t>Long Range Transportation 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E02E8-6909-4B0E-60D9-C11B06B5D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1369185"/>
            <a:ext cx="10515600" cy="1500187"/>
          </a:xfrm>
        </p:spPr>
        <p:txBody>
          <a:bodyPr/>
          <a:lstStyle/>
          <a:p>
            <a:r>
              <a:rPr lang="en-US" dirty="0"/>
              <a:t>2050 will be here before you know 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6A56B1-288A-C858-D073-9F58DC83A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6343" y="2245968"/>
            <a:ext cx="6099314" cy="348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3B576-2A25-31E8-4FA9-0F0919708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D68E5-C021-4853-1EF4-E2AF4F00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E003C4-C26D-3D61-1B8A-D3ECB5E357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News from Across the State</a:t>
            </a:r>
          </a:p>
        </p:txBody>
      </p:sp>
    </p:spTree>
    <p:extLst>
      <p:ext uri="{BB962C8B-B14F-4D97-AF65-F5344CB8AC3E}">
        <p14:creationId xmlns:p14="http://schemas.microsoft.com/office/powerpoint/2010/main" val="3805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DA276-A634-A90F-DFC9-D978810F3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Dayton OH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8F646-8EB7-E596-6DFD-12E497D9A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Interim Chapter Lead in Dayton!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78E9019-E0CF-EC92-B386-62C83E16BB47}"/>
              </a:ext>
            </a:extLst>
          </p:cNvPr>
          <p:cNvSpPr txBox="1">
            <a:spLocks/>
          </p:cNvSpPr>
          <p:nvPr/>
        </p:nvSpPr>
        <p:spPr>
          <a:xfrm>
            <a:off x="6239436" y="4611135"/>
            <a:ext cx="3832447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Nathan Halm</a:t>
            </a:r>
          </a:p>
        </p:txBody>
      </p:sp>
      <p:pic>
        <p:nvPicPr>
          <p:cNvPr id="17410" name="Picture 2" descr="Profile photo of Nathan Halm">
            <a:extLst>
              <a:ext uri="{FF2B5EF4-FFF2-40B4-BE49-F238E27FC236}">
                <a16:creationId xmlns:a16="http://schemas.microsoft.com/office/drawing/2014/main" id="{86891FA0-D75D-19A6-8F8E-3609EA150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076" y="2985246"/>
            <a:ext cx="3644153" cy="364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42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B35D5C-2117-25CC-CA37-24427ADC4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3F533-6A6A-9AF0-5E68-C937D1C141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 Your Calendar…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F1E28-2CF9-B9E4-5D86-F975C36BE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2025 Annual Meeting</a:t>
            </a:r>
          </a:p>
          <a:p>
            <a:pPr marL="0" indent="0" algn="ctr">
              <a:buNone/>
            </a:pPr>
            <a:r>
              <a:rPr lang="en-US" b="1" i="1" dirty="0"/>
              <a:t>Ohio’s Future, Built By Rail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FDC011-4F08-9F88-3563-09BAE26B3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064" y="3649845"/>
            <a:ext cx="5504329" cy="252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82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8DF3E8-6860-5C9D-B5A9-BF8AC942C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0975-71B5-CE21-9064-43C802885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RACE2CHICAGO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459C8-7EDE-5C4D-69E7-A6CF53F8A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Cincinnati</a:t>
            </a:r>
          </a:p>
          <a:p>
            <a:r>
              <a:rPr lang="en-US" dirty="0"/>
              <a:t>Toledo</a:t>
            </a:r>
          </a:p>
          <a:p>
            <a:r>
              <a:rPr lang="en-US" dirty="0"/>
              <a:t>Cleveland</a:t>
            </a:r>
          </a:p>
          <a:p>
            <a:r>
              <a:rPr lang="en-US" dirty="0"/>
              <a:t>Sandusky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Which train arrives to Chi first?</a:t>
            </a:r>
          </a:p>
          <a:p>
            <a:r>
              <a:rPr lang="en-US" dirty="0"/>
              <a:t>Planning team assembled!</a:t>
            </a:r>
          </a:p>
          <a:p>
            <a:r>
              <a:rPr lang="en-US" dirty="0"/>
              <a:t>Late July – Exact date announced soon.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D1099D-F576-797A-427F-152724311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5506" y="1529861"/>
            <a:ext cx="5226617" cy="301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7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DC1A9-35C5-A5CE-BE74-23FBB384A0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DE1BA-0DDC-E090-5309-9AFF92791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Join Our Slack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00A2B14E-F420-638E-C884-383B37AFD0E0}"/>
              </a:ext>
            </a:extLst>
          </p:cNvPr>
          <p:cNvSpPr txBox="1">
            <a:spLocks/>
          </p:cNvSpPr>
          <p:nvPr/>
        </p:nvSpPr>
        <p:spPr>
          <a:xfrm>
            <a:off x="2138118" y="6316619"/>
            <a:ext cx="10515600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FA397C-3258-AE5A-5CA9-D208862D5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4798" y="2559950"/>
            <a:ext cx="3449376" cy="3512474"/>
          </a:xfrm>
          <a:prstGeom prst="rect">
            <a:avLst/>
          </a:prstGeom>
        </p:spPr>
      </p:pic>
      <p:pic>
        <p:nvPicPr>
          <p:cNvPr id="13314" name="Picture 2" descr="Slack sparks further outrage with tweak to new logo | Creative Bloq">
            <a:extLst>
              <a:ext uri="{FF2B5EF4-FFF2-40B4-BE49-F238E27FC236}">
                <a16:creationId xmlns:a16="http://schemas.microsoft.com/office/drawing/2014/main" id="{447CF282-BBD6-26B5-18F4-73EFF74547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43" r="17555"/>
          <a:stretch/>
        </p:blipFill>
        <p:spPr bwMode="auto">
          <a:xfrm>
            <a:off x="1987826" y="2682856"/>
            <a:ext cx="3780682" cy="3266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883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596F591-B4C3-F40D-5142-096D33F05357}"/>
              </a:ext>
            </a:extLst>
          </p:cNvPr>
          <p:cNvSpPr txBox="1"/>
          <p:nvPr/>
        </p:nvSpPr>
        <p:spPr>
          <a:xfrm>
            <a:off x="723900" y="4998720"/>
            <a:ext cx="1073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 dirty="0">
                <a:solidFill>
                  <a:srgbClr val="D55854"/>
                </a:solidFill>
                <a:latin typeface="Montserrat Bold" panose="00000800000000000000" pitchFamily="2" charset="0"/>
              </a:rPr>
              <a:t>ALLABOARDOHIO.ORG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35852C-E9CA-B657-BA14-5889E8422DAE}"/>
              </a:ext>
            </a:extLst>
          </p:cNvPr>
          <p:cNvSpPr txBox="1"/>
          <p:nvPr/>
        </p:nvSpPr>
        <p:spPr>
          <a:xfrm>
            <a:off x="826770" y="5078730"/>
            <a:ext cx="1073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 dirty="0">
                <a:solidFill>
                  <a:srgbClr val="408CB2"/>
                </a:solidFill>
                <a:latin typeface="Montserrat Bold" panose="00000800000000000000" pitchFamily="2" charset="0"/>
              </a:rPr>
              <a:t>ALLABOARDOHIO.ORG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D321A89-F631-E21E-B47E-DF26090A6C2B}"/>
              </a:ext>
            </a:extLst>
          </p:cNvPr>
          <p:cNvSpPr txBox="1"/>
          <p:nvPr/>
        </p:nvSpPr>
        <p:spPr>
          <a:xfrm>
            <a:off x="765810" y="5029200"/>
            <a:ext cx="10732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spc="600" dirty="0">
                <a:solidFill>
                  <a:srgbClr val="012345"/>
                </a:solidFill>
                <a:latin typeface="Montserrat Bold" panose="00000800000000000000" pitchFamily="2" charset="0"/>
              </a:rPr>
              <a:t>ALLABOARDOHIO.ORG</a:t>
            </a:r>
          </a:p>
        </p:txBody>
      </p:sp>
    </p:spTree>
    <p:extLst>
      <p:ext uri="{BB962C8B-B14F-4D97-AF65-F5344CB8AC3E}">
        <p14:creationId xmlns:p14="http://schemas.microsoft.com/office/powerpoint/2010/main" val="174020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895D59-1100-7542-2663-976A5AF27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10E7D-F2C6-18D3-87AC-06A4404B5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Mitch Radakovich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8354F9-6814-5A31-1CAF-B96605EC15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Board Chair</a:t>
            </a:r>
          </a:p>
          <a:p>
            <a:r>
              <a:rPr lang="en-US" dirty="0"/>
              <a:t>Cincinnati, OH</a:t>
            </a:r>
          </a:p>
        </p:txBody>
      </p:sp>
      <p:pic>
        <p:nvPicPr>
          <p:cNvPr id="5" name="Picture 4" descr="A person sitting in a chair&#10;&#10;AI-generated content may be incorrect.">
            <a:extLst>
              <a:ext uri="{FF2B5EF4-FFF2-40B4-BE49-F238E27FC236}">
                <a16:creationId xmlns:a16="http://schemas.microsoft.com/office/drawing/2014/main" id="{C6907AA7-B074-94C9-43CC-5FD9DFF7C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399" y="1124076"/>
            <a:ext cx="2597427" cy="460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18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0EEF1-2A97-A78B-F8E4-B4259058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C5FFF4-B4CE-2F0E-3B5C-3A9C0138F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Long Range Planning?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8B98F7-F981-A35E-B092-FF50F480A6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75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72F56-46ED-58AC-F7F2-38E670CAC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A097E736-7A8B-6AEC-9546-3A13BF92A0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2645C-276C-9157-64B9-957FF8CA2E4E}"/>
              </a:ext>
            </a:extLst>
          </p:cNvPr>
          <p:cNvSpPr txBox="1"/>
          <p:nvPr/>
        </p:nvSpPr>
        <p:spPr>
          <a:xfrm>
            <a:off x="990600" y="2728190"/>
            <a:ext cx="1051559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/>
              <a:t>Federal law</a:t>
            </a:r>
            <a:r>
              <a:rPr lang="en-US" sz="3200" dirty="0"/>
              <a:t>: Each state must prepare a plan providing for the development and implementation of the multimodal transportation system, including transit, highway, bicycle, pedestrian and accessible transportation over a 20+ year planning horizon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444B004-DC99-AB0E-C828-0E0ECDF9E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826091"/>
            <a:ext cx="10515600" cy="1325563"/>
          </a:xfrm>
        </p:spPr>
        <p:txBody>
          <a:bodyPr/>
          <a:lstStyle/>
          <a:p>
            <a:r>
              <a:rPr lang="en-US" dirty="0"/>
              <a:t>Long Range Planning</a:t>
            </a:r>
          </a:p>
        </p:txBody>
      </p:sp>
    </p:spTree>
    <p:extLst>
      <p:ext uri="{BB962C8B-B14F-4D97-AF65-F5344CB8AC3E}">
        <p14:creationId xmlns:p14="http://schemas.microsoft.com/office/powerpoint/2010/main" val="330017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5355F-0295-65B9-976C-1105E37490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90F916A4-0F59-2987-6E1F-BD2B3277FE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65BF1F-5260-E4F6-B162-AC0A0D1CEF62}"/>
              </a:ext>
            </a:extLst>
          </p:cNvPr>
          <p:cNvSpPr txBox="1"/>
          <p:nvPr/>
        </p:nvSpPr>
        <p:spPr>
          <a:xfrm>
            <a:off x="990600" y="2352270"/>
            <a:ext cx="10515599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Strategic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Guides shorter-term plans and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Prescriptive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What needs to be true to achieve strategic goals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Forward thinking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What is the trajectory of Ohio?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What do we want it to be?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122A23C-AEDE-6745-48FA-502F1503F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826091"/>
            <a:ext cx="10515600" cy="1325563"/>
          </a:xfrm>
        </p:spPr>
        <p:txBody>
          <a:bodyPr/>
          <a:lstStyle/>
          <a:p>
            <a:r>
              <a:rPr lang="en-US" dirty="0"/>
              <a:t>Long Range Planning</a:t>
            </a:r>
          </a:p>
        </p:txBody>
      </p:sp>
    </p:spTree>
    <p:extLst>
      <p:ext uri="{BB962C8B-B14F-4D97-AF65-F5344CB8AC3E}">
        <p14:creationId xmlns:p14="http://schemas.microsoft.com/office/powerpoint/2010/main" val="567428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29855-0577-9A94-1379-B20F254F5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A1510C85-1227-BA75-149A-074B754F9E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FF817C-1613-B8C8-5832-1FD64CF8955F}"/>
              </a:ext>
            </a:extLst>
          </p:cNvPr>
          <p:cNvSpPr txBox="1"/>
          <p:nvPr/>
        </p:nvSpPr>
        <p:spPr>
          <a:xfrm>
            <a:off x="990600" y="2352270"/>
            <a:ext cx="1051559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Projects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Depends on project scope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3C+D =/= Long Range Planning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dirty="0"/>
              <a:t>3C+D achieves goals of long range planning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9746DCD-ECBC-BECD-8094-3D3C62F7F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80" y="826091"/>
            <a:ext cx="10515600" cy="1325563"/>
          </a:xfrm>
        </p:spPr>
        <p:txBody>
          <a:bodyPr/>
          <a:lstStyle/>
          <a:p>
            <a:r>
              <a:rPr lang="en-US" dirty="0"/>
              <a:t>Long Range Planning?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24812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0EB09-163C-B24B-0A80-208C8FFD6D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3A5CD-E6ED-2DF1-AAAD-F6986366A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42168"/>
            <a:ext cx="10515600" cy="2852737"/>
          </a:xfrm>
        </p:spPr>
        <p:txBody>
          <a:bodyPr anchor="t"/>
          <a:lstStyle/>
          <a:p>
            <a:r>
              <a:rPr lang="en-US" dirty="0"/>
              <a:t>Access Ohio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C9336D8-285B-39A2-872B-6A1CB26A3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816" y="1996688"/>
            <a:ext cx="7384368" cy="3571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34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736</TotalTime>
  <Words>437</Words>
  <Application>Microsoft Macintosh PowerPoint</Application>
  <PresentationFormat>Widescreen</PresentationFormat>
  <Paragraphs>92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Arial</vt:lpstr>
      <vt:lpstr>Montserrat</vt:lpstr>
      <vt:lpstr>Montserrat Bold</vt:lpstr>
      <vt:lpstr>Montserrat ExtraBold</vt:lpstr>
      <vt:lpstr>Wingdings</vt:lpstr>
      <vt:lpstr>office theme</vt:lpstr>
      <vt:lpstr>PowerPoint Presentation</vt:lpstr>
      <vt:lpstr>PowerPoint Presentation</vt:lpstr>
      <vt:lpstr>Long Range Transportation Plans</vt:lpstr>
      <vt:lpstr>Mitch Radakovich</vt:lpstr>
      <vt:lpstr>What is Long Range Planning?</vt:lpstr>
      <vt:lpstr>Long Range Planning</vt:lpstr>
      <vt:lpstr>Long Range Planning</vt:lpstr>
      <vt:lpstr>Long Range Planning?</vt:lpstr>
      <vt:lpstr>Access Ohio</vt:lpstr>
      <vt:lpstr>Mission</vt:lpstr>
      <vt:lpstr>PowerPoint Presentation</vt:lpstr>
      <vt:lpstr>PowerPoint Presentation</vt:lpstr>
      <vt:lpstr>ODOT Draft Goals</vt:lpstr>
      <vt:lpstr>ODOT Transportation Survey</vt:lpstr>
      <vt:lpstr>ODOT Transportation Survey</vt:lpstr>
      <vt:lpstr>AAO’s Goals</vt:lpstr>
      <vt:lpstr>PowerPoint Presentation</vt:lpstr>
      <vt:lpstr>AAO Long-Term Priorities</vt:lpstr>
      <vt:lpstr>AAO Long-Term Priorities</vt:lpstr>
      <vt:lpstr>Action Requested!</vt:lpstr>
      <vt:lpstr>PowerPoint Presentation</vt:lpstr>
      <vt:lpstr>PowerPoint Presentation</vt:lpstr>
      <vt:lpstr>Format</vt:lpstr>
      <vt:lpstr>Open House</vt:lpstr>
      <vt:lpstr>Why is this Important?</vt:lpstr>
      <vt:lpstr>Why is this Important?</vt:lpstr>
      <vt:lpstr>Call To Action</vt:lpstr>
      <vt:lpstr>Federal News</vt:lpstr>
      <vt:lpstr>PowerPoint Presentation</vt:lpstr>
      <vt:lpstr>Announcements</vt:lpstr>
      <vt:lpstr>Dayton OH</vt:lpstr>
      <vt:lpstr>Mark Your Calendar…</vt:lpstr>
      <vt:lpstr>RACE2CHICAGO</vt:lpstr>
      <vt:lpstr>Join Our Slack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Esterly</dc:creator>
  <cp:lastModifiedBy>Mitch Radakovich</cp:lastModifiedBy>
  <cp:revision>193</cp:revision>
  <dcterms:created xsi:type="dcterms:W3CDTF">2024-05-24T20:18:21Z</dcterms:created>
  <dcterms:modified xsi:type="dcterms:W3CDTF">2025-05-10T13:57:21Z</dcterms:modified>
</cp:coreProperties>
</file>